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7" r:id="rId5"/>
    <p:sldId id="278" r:id="rId6"/>
    <p:sldId id="287" r:id="rId7"/>
    <p:sldId id="279" r:id="rId8"/>
    <p:sldId id="280" r:id="rId9"/>
    <p:sldId id="282" r:id="rId10"/>
    <p:sldId id="286" r:id="rId11"/>
    <p:sldId id="285" r:id="rId12"/>
    <p:sldId id="283" r:id="rId13"/>
    <p:sldId id="288" r:id="rId14"/>
    <p:sldId id="289" r:id="rId15"/>
    <p:sldId id="290" r:id="rId16"/>
    <p:sldId id="292" r:id="rId17"/>
    <p:sldId id="291" r:id="rId18"/>
    <p:sldId id="301" r:id="rId19"/>
    <p:sldId id="281" r:id="rId20"/>
    <p:sldId id="300" r:id="rId21"/>
    <p:sldId id="293" r:id="rId22"/>
    <p:sldId id="295" r:id="rId23"/>
    <p:sldId id="296" r:id="rId24"/>
    <p:sldId id="297" r:id="rId25"/>
    <p:sldId id="299" r:id="rId26"/>
    <p:sldId id="302" r:id="rId27"/>
    <p:sldId id="294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1FE"/>
    <a:srgbClr val="999999"/>
    <a:srgbClr val="FC6667"/>
    <a:srgbClr val="00FB0A"/>
    <a:srgbClr val="FE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1671-322E-85D2-97D8-1566FDAD0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0DAF-F8D0-400D-21DA-977761532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B438-E5E1-9001-84D6-40149126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BA83-FDE2-B6C2-D6AE-6245A7C7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AC53-5B44-CD9E-27E6-37E3F32A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00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32C-4EDF-AEED-AB1E-80627260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D2356-DD7F-41D0-5234-A4078330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B2881-71E2-56DD-C22D-C1584784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98D4-A966-DA65-9643-DD895522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D1B7-3EE7-4191-C015-8398BD25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05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EC117-1D05-6461-5085-523D27D93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61AE3-7316-8DA1-4E5B-10A01796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47A6-85C7-DC2F-EE41-A32F9FA7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0F3C-AEDD-D947-8DD6-40E4E502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9BD8-CC03-4274-53D8-FF867B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9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943A-1130-0497-F66F-6BD41F6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A074-ADD1-575A-AE1D-92D60B43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2469-A7EB-3FC6-3008-67E79A91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2293B-A2AD-8DC3-C099-EBAFA603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989C-8EFF-5096-FCFF-E0AD9D32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5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F2B8-59DB-E442-6560-30F66FF4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A49D-A503-853E-FB52-6EC8D3836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25DC8-C4E9-53AB-4B72-7598A205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2C68-799F-1B7A-9B02-F6342FA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59A0-BB1B-A6BE-5494-77DE2962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57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C609-5C20-AE37-A726-900E7B2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F8CD-7AFF-DD89-8076-A107BF037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1EE55-4352-2128-9A1B-1820D325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EAB41-65C6-8FFA-3C2B-BDFCE9E9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020A9-8E8D-DD04-5FAE-6140A447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4CEF9-A982-8A5A-E1E2-7652FA9C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82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B15A-5252-2A73-98A3-83D4FEF2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F68B-BBC0-86DC-F563-BCE34DC1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CE1C5-D6E7-0E0B-AB20-E80C0C6CB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BD482-7088-7DD4-88B1-AC3AC8905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E3557-69D2-16FB-5CDF-5058E92EA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072A-7890-1DEB-5DFD-3A340EDE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B0D0E-3A36-599E-6F2B-8C2B07B0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A76C-0F67-2002-C453-F3D202F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8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8AF1-C60C-3FA9-FE05-2EE1455B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FF795-95B8-4AD9-B6EA-326D328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F879-133F-49BA-BB2B-492014AE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B4537-0633-E804-9D70-41DF7E43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18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1E9EF-FD30-C52F-2932-CA726FEA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6B20F-72FE-40F1-5298-0EECA7EC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9F6B-DFFF-219C-81AD-C354E7B5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31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A193-7367-4D51-B1BA-EAF77D8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35D5-8AA4-5672-BCE9-694AD6A1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50695-E405-9981-5BBE-FB8D37138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11629-E7CD-41CA-6C40-AFD4E771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0AAC-3E34-9257-BEFF-ECBE9246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AC0A5-CDE0-F0CB-3CB8-A80DC0E5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32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72A5-0B40-50E0-2628-2EA5A934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085E4-3D55-FF97-8B66-57D5F50E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70D8-4E51-5EB9-FA03-4A29FEC4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5D7FD-5753-12A3-7A4C-AC74330B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0170D-DB1C-7373-D358-8606E87B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ED5A0-1872-9509-FCBC-367371D8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46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E8A35-3E75-4CF8-F1B9-8F53FF28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916B7-F01E-7114-1BCD-6260972A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A07A-567F-2DF0-4A67-70C9E1EAF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6B03-C714-423B-BF28-D7AE2244F419}" type="datetimeFigureOut">
              <a:rPr lang="en-CA" smtClean="0"/>
              <a:t>2024-05-29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E199E-4CEA-20B1-FCB7-6C69D0A51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579B9-747C-1C54-E876-9E58CAF72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C5C9-62EF-4892-8963-A1F91B7A64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7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ACA1-9E73-3C33-7C94-1605F384A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478" y="488336"/>
            <a:ext cx="10331041" cy="1399188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Developing A Framework for Management Decision Making for the Tasmanian Sand Flathead Fishery</a:t>
            </a:r>
            <a:endParaRPr lang="en-CA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52E8-AEA5-93F2-5859-1E448C484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168484"/>
            <a:ext cx="9144000" cy="1291975"/>
          </a:xfrm>
        </p:spPr>
        <p:txBody>
          <a:bodyPr>
            <a:normAutofit/>
          </a:bodyPr>
          <a:lstStyle/>
          <a:p>
            <a:r>
              <a:rPr lang="en-CA" dirty="0"/>
              <a:t>Deliverable 1: Straw dog operating models</a:t>
            </a:r>
          </a:p>
          <a:p>
            <a:r>
              <a:rPr lang="en-CA" sz="2000" dirty="0"/>
              <a:t>Tom Carruthers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6249-D980-F1D1-A9BE-088B3923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68" y="5707653"/>
            <a:ext cx="2293037" cy="8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1B81D-43C8-C1C3-E90C-8DE918A0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26" y="5681011"/>
            <a:ext cx="1856955" cy="906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3B4B9-53F2-827B-3EC2-629CD6E7C0C7}"/>
              </a:ext>
            </a:extLst>
          </p:cNvPr>
          <p:cNvSpPr txBox="1"/>
          <p:nvPr/>
        </p:nvSpPr>
        <p:spPr>
          <a:xfrm>
            <a:off x="3836295" y="5192180"/>
            <a:ext cx="451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29</a:t>
            </a:r>
            <a:r>
              <a:rPr lang="en-CA" baseline="30000" dirty="0"/>
              <a:t>th</a:t>
            </a:r>
            <a:r>
              <a:rPr lang="en-CA" dirty="0"/>
              <a:t> March 2024, Online, Blue Matter - 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7882D-19A2-77FA-2EC4-2E24D6715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3" b="22695"/>
          <a:stretch/>
        </p:blipFill>
        <p:spPr>
          <a:xfrm>
            <a:off x="4799974" y="3369889"/>
            <a:ext cx="2592045" cy="142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3CD96-B028-C0CC-DFDF-CDA678A7D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71" y="3344767"/>
            <a:ext cx="1856955" cy="144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D6C05-5DB1-84B2-EB1A-AD0FC1B28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36" b="9598"/>
          <a:stretch/>
        </p:blipFill>
        <p:spPr>
          <a:xfrm>
            <a:off x="7357145" y="3366380"/>
            <a:ext cx="1916884" cy="14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142230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58920" y="1220599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542210" y="1279116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6244087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02705" y="1220599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53249" y="106367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CF93-AFC0-50EE-F525-BF37AAC71AD6}"/>
              </a:ext>
            </a:extLst>
          </p:cNvPr>
          <p:cNvSpPr txBox="1"/>
          <p:nvPr/>
        </p:nvSpPr>
        <p:spPr>
          <a:xfrm>
            <a:off x="7898235" y="6354935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rec_survey_data_20231215.xlsx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31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2. Input data: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21" y="1721470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CF500-4834-AC06-3C61-C291C7E3E032}"/>
              </a:ext>
            </a:extLst>
          </p:cNvPr>
          <p:cNvSpPr txBox="1"/>
          <p:nvPr/>
        </p:nvSpPr>
        <p:spPr>
          <a:xfrm>
            <a:off x="10007017" y="64886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</p:spTree>
    <p:extLst>
      <p:ext uri="{BB962C8B-B14F-4D97-AF65-F5344CB8AC3E}">
        <p14:creationId xmlns:p14="http://schemas.microsoft.com/office/powerpoint/2010/main" val="101408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B33F56-1C21-9B53-3DD3-F58043FC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" y="2318522"/>
            <a:ext cx="3630340" cy="27227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catch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672191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>
            <a:cxnSpLocks/>
          </p:cNvCxnSpPr>
          <p:nvPr/>
        </p:nvCxnSpPr>
        <p:spPr>
          <a:xfrm flipV="1">
            <a:off x="713064" y="3196274"/>
            <a:ext cx="1937857" cy="1124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84469" y="2375350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C0B72-78A2-8747-217A-982060DAA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38" y="415255"/>
            <a:ext cx="7892361" cy="5637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1BBA8-2FD2-57EA-5D5D-0C2A5BDE31F6}"/>
              </a:ext>
            </a:extLst>
          </p:cNvPr>
          <p:cNvSpPr txBox="1"/>
          <p:nvPr/>
        </p:nvSpPr>
        <p:spPr>
          <a:xfrm>
            <a:off x="387811" y="5098105"/>
            <a:ext cx="33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2008?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736E1-F724-C780-525F-998C7B257D28}"/>
              </a:ext>
            </a:extLst>
          </p:cNvPr>
          <p:cNvSpPr txBox="1"/>
          <p:nvPr/>
        </p:nvSpPr>
        <p:spPr>
          <a:xfrm>
            <a:off x="6001275" y="637342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southern_sand_flathead_catch_tonnes_by_region_BMS.csv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179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effort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B8536-59E7-C070-9F2F-5E1B5942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78" y="499644"/>
            <a:ext cx="7838811" cy="5599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E3BBB-937F-85F3-710F-1AEA67A25D06}"/>
              </a:ext>
            </a:extLst>
          </p:cNvPr>
          <p:cNvSpPr txBox="1"/>
          <p:nvPr/>
        </p:nvSpPr>
        <p:spPr>
          <a:xfrm>
            <a:off x="432034" y="1672191"/>
            <a:ext cx="267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– nominal CPUE index used instead.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080E-B519-4DB7-6DB7-D2DE329FB61A}"/>
              </a:ext>
            </a:extLst>
          </p:cNvPr>
          <p:cNvSpPr txBox="1"/>
          <p:nvPr/>
        </p:nvSpPr>
        <p:spPr>
          <a:xfrm>
            <a:off x="5707491" y="6258684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southern_sand_flathead_vessel_days_by_region_BMS.csv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878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321105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Commercial nominal CPUE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2F462-9F4D-7CA4-1958-C541EF30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424" y="901817"/>
            <a:ext cx="7516535" cy="5637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82931-1D6C-80A8-BE39-E8C422367B6E}"/>
              </a:ext>
            </a:extLst>
          </p:cNvPr>
          <p:cNvSpPr txBox="1"/>
          <p:nvPr/>
        </p:nvSpPr>
        <p:spPr>
          <a:xfrm>
            <a:off x="8958925" y="207180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Nominal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B88CD-3BC8-BDF2-7195-15066641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1" y="3837963"/>
            <a:ext cx="3976381" cy="2982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520118" y="354644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Vague – high observation error assumed (40% CV)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EF4D9-7CA1-4C0C-DCF9-A703C8573B3E}"/>
              </a:ext>
            </a:extLst>
          </p:cNvPr>
          <p:cNvSpPr txBox="1"/>
          <p:nvPr/>
        </p:nvSpPr>
        <p:spPr>
          <a:xfrm>
            <a:off x="5910576" y="6333579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southern_sand_flathead_cpue_kgperday_by_region_BMS.csv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253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4173523" cy="1132513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3. Model input parameters: Somatic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Flinders Island data as the ‘unfished’ level for K, </a:t>
            </a:r>
            <a:r>
              <a:rPr lang="en-CA" dirty="0" err="1"/>
              <a:t>Linf</a:t>
            </a:r>
            <a:r>
              <a:rPr lang="en-CA" dirty="0"/>
              <a:t> parameters. </a:t>
            </a:r>
          </a:p>
          <a:p>
            <a:endParaRPr lang="en-CA" dirty="0"/>
          </a:p>
          <a:p>
            <a:r>
              <a:rPr lang="en-CA" dirty="0"/>
              <a:t>Maintained correlation in estimates, used FishLife meta analysis to preserve correlation in sampled natural mortality rate and length at 50% fraction mature. 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Should we be using Flinders’ data for this in all regions?</a:t>
            </a:r>
          </a:p>
          <a:p>
            <a:endParaRPr lang="en-CA" dirty="0">
              <a:solidFill>
                <a:srgbClr val="00B050"/>
              </a:solidFill>
            </a:endParaRPr>
          </a:p>
          <a:p>
            <a:r>
              <a:rPr lang="en-CA" dirty="0">
                <a:solidFill>
                  <a:srgbClr val="00B050"/>
                </a:solidFill>
              </a:rPr>
              <a:t>Estimated asymptotic length (</a:t>
            </a:r>
            <a:r>
              <a:rPr lang="en-CA" dirty="0" err="1">
                <a:solidFill>
                  <a:srgbClr val="00B050"/>
                </a:solidFill>
              </a:rPr>
              <a:t>Linf</a:t>
            </a:r>
            <a:r>
              <a:rPr lang="en-CA" dirty="0">
                <a:solidFill>
                  <a:srgbClr val="00B050"/>
                </a:solidFill>
              </a:rPr>
              <a:t>) lower than that used in other analyses.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CC42B-09CC-CF00-5B4C-1EA1773E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7" y="172571"/>
            <a:ext cx="7123450" cy="6233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275F6-45E1-4163-6CC4-9931DE7A4692}"/>
              </a:ext>
            </a:extLst>
          </p:cNvPr>
          <p:cNvSpPr txBox="1"/>
          <p:nvPr/>
        </p:nvSpPr>
        <p:spPr>
          <a:xfrm>
            <a:off x="7925693" y="643204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490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weight at 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315FD-37FF-75A4-E891-518A70B7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88" y="1244841"/>
            <a:ext cx="9349848" cy="4674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A1BDB-F294-019D-A12A-8402359D178D}"/>
              </a:ext>
            </a:extLst>
          </p:cNvPr>
          <p:cNvSpPr txBox="1"/>
          <p:nvPr/>
        </p:nvSpPr>
        <p:spPr>
          <a:xfrm>
            <a:off x="502703" y="5980436"/>
            <a:ext cx="52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Used </a:t>
            </a:r>
            <a:r>
              <a:rPr lang="en-CA" dirty="0" err="1">
                <a:solidFill>
                  <a:srgbClr val="00B050"/>
                </a:solidFill>
              </a:rPr>
              <a:t>Flinder’s</a:t>
            </a:r>
            <a:r>
              <a:rPr lang="en-CA" dirty="0">
                <a:solidFill>
                  <a:srgbClr val="00B050"/>
                </a:solidFill>
              </a:rPr>
              <a:t> data – is that correct?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4EFFA-726B-6F1C-7F49-A91AA673EE09}"/>
              </a:ext>
            </a:extLst>
          </p:cNvPr>
          <p:cNvSpPr txBox="1"/>
          <p:nvPr/>
        </p:nvSpPr>
        <p:spPr>
          <a:xfrm>
            <a:off x="8006244" y="6349768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396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622463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maturity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DECCA-3114-0C3C-2B3E-99789764771F}"/>
              </a:ext>
            </a:extLst>
          </p:cNvPr>
          <p:cNvSpPr txBox="1"/>
          <p:nvPr/>
        </p:nvSpPr>
        <p:spPr>
          <a:xfrm>
            <a:off x="654342" y="1801536"/>
            <a:ext cx="36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Rather different maturity ogives depending on data source!</a:t>
            </a:r>
            <a:endParaRPr lang="en-CA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03505-B903-6F24-FDAB-F6E1691A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64" y="991328"/>
            <a:ext cx="4005481" cy="291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3B718-A8D4-6A62-B725-91E132E9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66" y="3904405"/>
            <a:ext cx="4005479" cy="2913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F3B3E-0810-5D38-D266-FD2D5BBAB32A}"/>
              </a:ext>
            </a:extLst>
          </p:cNvPr>
          <p:cNvSpPr txBox="1"/>
          <p:nvPr/>
        </p:nvSpPr>
        <p:spPr>
          <a:xfrm>
            <a:off x="7113164" y="3535073"/>
            <a:ext cx="43970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sfh_fishery_independent_data.xlsx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4F5AD-9B95-2DEE-7782-33BDC9982DC4}"/>
              </a:ext>
            </a:extLst>
          </p:cNvPr>
          <p:cNvSpPr txBox="1"/>
          <p:nvPr/>
        </p:nvSpPr>
        <p:spPr>
          <a:xfrm>
            <a:off x="7049953" y="536678"/>
            <a:ext cx="311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historical_data.xlsx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83703" y="2751589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What maturity data / ogive to use?</a:t>
            </a:r>
          </a:p>
        </p:txBody>
      </p:sp>
    </p:spTree>
    <p:extLst>
      <p:ext uri="{BB962C8B-B14F-4D97-AF65-F5344CB8AC3E}">
        <p14:creationId xmlns:p14="http://schemas.microsoft.com/office/powerpoint/2010/main" val="281519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4"/>
            <a:ext cx="9508921" cy="1132513"/>
          </a:xfrm>
        </p:spPr>
        <p:txBody>
          <a:bodyPr>
            <a:normAutofit/>
          </a:bodyPr>
          <a:lstStyle/>
          <a:p>
            <a:r>
              <a:rPr lang="en-CA" sz="3000" dirty="0"/>
              <a:t>3. Model input parameters: recreational / commercial selectivity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EDBD6-AE70-12E7-06DA-9D24468E8885}"/>
              </a:ext>
            </a:extLst>
          </p:cNvPr>
          <p:cNvSpPr txBox="1"/>
          <p:nvPr/>
        </p:nvSpPr>
        <p:spPr>
          <a:xfrm>
            <a:off x="669721" y="3158240"/>
            <a:ext cx="380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Should this mirror the selectivity estimated for the historical or recreational survey?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BBA7A-7F93-E947-A42A-A92F7960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24" y="1046525"/>
            <a:ext cx="6680435" cy="5010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34ECD-7CF7-8A15-3326-C9FAA57BE8C6}"/>
              </a:ext>
            </a:extLst>
          </p:cNvPr>
          <p:cNvSpPr txBox="1"/>
          <p:nvPr/>
        </p:nvSpPr>
        <p:spPr>
          <a:xfrm>
            <a:off x="629174" y="2130587"/>
            <a:ext cx="30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Currently knife edge at ~34cm</a:t>
            </a:r>
          </a:p>
        </p:txBody>
      </p:sp>
    </p:spTree>
    <p:extLst>
      <p:ext uri="{BB962C8B-B14F-4D97-AF65-F5344CB8AC3E}">
        <p14:creationId xmlns:p14="http://schemas.microsoft.com/office/powerpoint/2010/main" val="88727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C5B6-8602-D9AD-6FF8-4AFF2AD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8B36-17E7-C30D-263D-63D55FB7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3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200" dirty="0"/>
              <a:t>Interpolation / ramping of catches (models conditioned on catch)</a:t>
            </a:r>
          </a:p>
          <a:p>
            <a:r>
              <a:rPr lang="en-CA" sz="2200" dirty="0"/>
              <a:t>Rec survey / hist survey not connected to rec selectivity</a:t>
            </a:r>
          </a:p>
          <a:p>
            <a:r>
              <a:rPr lang="en-CA" sz="2200" dirty="0"/>
              <a:t>Rec selectivity eyeballed currently and assumed asymptotic (flat topped)</a:t>
            </a:r>
          </a:p>
          <a:p>
            <a:r>
              <a:rPr lang="en-CA" sz="2200" dirty="0"/>
              <a:t>FI life-history parameters are appropriate for other regions</a:t>
            </a:r>
          </a:p>
          <a:p>
            <a:r>
              <a:rPr lang="en-CA" sz="2200" dirty="0"/>
              <a:t>M is 0.28 with CV of 0.15</a:t>
            </a:r>
          </a:p>
          <a:p>
            <a:r>
              <a:rPr lang="en-CA" sz="2200" dirty="0"/>
              <a:t>No background rate of discarding</a:t>
            </a:r>
          </a:p>
          <a:p>
            <a:r>
              <a:rPr lang="en-CA" sz="2200" dirty="0"/>
              <a:t>Models arbitrarily started in 1974</a:t>
            </a:r>
          </a:p>
          <a:p>
            <a:r>
              <a:rPr lang="en-CA" sz="2200" dirty="0"/>
              <a:t>No uncertainty in catches which are calculated from point values of expansion factors</a:t>
            </a:r>
          </a:p>
          <a:p>
            <a:r>
              <a:rPr lang="en-CA" sz="2200" dirty="0"/>
              <a:t>Discard mortality rate is 9% (Lyle et al 2006)</a:t>
            </a:r>
          </a:p>
          <a:p>
            <a:r>
              <a:rPr lang="en-CA" sz="2200" dirty="0"/>
              <a:t>Year vs season – calendar year is later half (Season 2022/23 is assigned year 2023)</a:t>
            </a:r>
          </a:p>
          <a:p>
            <a:r>
              <a:rPr lang="en-CA" sz="2200" dirty="0"/>
              <a:t>Commercial selectivity / retention at age /  length is same as rec fleet</a:t>
            </a:r>
          </a:p>
          <a:p>
            <a:r>
              <a:rPr lang="en-CA" sz="2200" dirty="0"/>
              <a:t>Composition data assumed to have mean effective sample size of 50 per year. </a:t>
            </a:r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83756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BA9D-9F17-A32C-D028-E9F296CC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E47B-685D-77E0-277C-6DEF47BA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Resources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Input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input parameters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Assumptions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fit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Model estimates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CA" sz="2400" dirty="0"/>
              <a:t>Next steps in OM / MSE development</a:t>
            </a:r>
          </a:p>
          <a:p>
            <a:pPr marL="514350" indent="-514350">
              <a:buFont typeface="+mj-lt"/>
              <a:buAutoNum type="arabicPeriod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9714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6A5CB-BD66-C868-6806-41BD42C4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29" y="1324367"/>
            <a:ext cx="5340989" cy="4005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E316-3A18-2739-5A47-FC05226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9" y="1391479"/>
            <a:ext cx="5162025" cy="3871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Catches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245766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Recreational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750342" y="1535185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Commercial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090568" y="5330109"/>
            <a:ext cx="7378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historical catches be reconstructed?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recent catches be interpolated?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Can uncertainty in historical catches be estimated?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Model conditional on effort?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8C324-AFF0-B504-0ADA-AE1AB035471A}"/>
              </a:ext>
            </a:extLst>
          </p:cNvPr>
          <p:cNvSpPr txBox="1"/>
          <p:nvPr/>
        </p:nvSpPr>
        <p:spPr>
          <a:xfrm>
            <a:off x="9332235" y="572627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Observations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</p:spTree>
    <p:extLst>
      <p:ext uri="{BB962C8B-B14F-4D97-AF65-F5344CB8AC3E}">
        <p14:creationId xmlns:p14="http://schemas.microsoft.com/office/powerpoint/2010/main" val="16179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5013-076F-D69E-DBF0-0C286B3C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5. Model fit (SEC): Indices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7BA5E-C78A-88CB-44DC-306583DA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59" y="1726547"/>
            <a:ext cx="5108894" cy="3831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19341-C5AD-6FC6-733D-4481A3EC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7" y="1726547"/>
            <a:ext cx="5176341" cy="387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2984C-AF1F-8439-418A-9CA5E4F107F8}"/>
              </a:ext>
            </a:extLst>
          </p:cNvPr>
          <p:cNvSpPr txBox="1"/>
          <p:nvPr/>
        </p:nvSpPr>
        <p:spPr>
          <a:xfrm>
            <a:off x="1300294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Recreational standardized CPUE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7991-CB1A-2F5C-443C-39504C83BB01}"/>
              </a:ext>
            </a:extLst>
          </p:cNvPr>
          <p:cNvSpPr txBox="1"/>
          <p:nvPr/>
        </p:nvSpPr>
        <p:spPr>
          <a:xfrm>
            <a:off x="6804870" y="1837189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Commercial nominal CPUE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DF06E-51D4-A984-A631-A9A4759E9FDC}"/>
              </a:ext>
            </a:extLst>
          </p:cNvPr>
          <p:cNvSpPr txBox="1"/>
          <p:nvPr/>
        </p:nvSpPr>
        <p:spPr>
          <a:xfrm>
            <a:off x="1161875" y="5619422"/>
            <a:ext cx="7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How can Rec CPUE and Com. CPUE be improved?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Is there a proxy for F – e.g. days per habitat area?</a:t>
            </a:r>
          </a:p>
        </p:txBody>
      </p:sp>
    </p:spTree>
    <p:extLst>
      <p:ext uri="{BB962C8B-B14F-4D97-AF65-F5344CB8AC3E}">
        <p14:creationId xmlns:p14="http://schemas.microsoft.com/office/powerpoint/2010/main" val="29393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5. Model fit (SEC): Recreational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44E54-A85A-0C80-89A7-92311C77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7"/>
          <a:stretch/>
        </p:blipFill>
        <p:spPr>
          <a:xfrm>
            <a:off x="6184087" y="1578276"/>
            <a:ext cx="5759450" cy="512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46C24-77DA-91F7-09B9-FD2F9540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42"/>
          <a:stretch/>
        </p:blipFill>
        <p:spPr>
          <a:xfrm>
            <a:off x="609322" y="1683518"/>
            <a:ext cx="5188823" cy="484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CC965-62EF-F3B7-468D-66D30D0C60D3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2B6D4-6B50-D2B4-90D2-BCAA56EC1643}"/>
              </a:ext>
            </a:extLst>
          </p:cNvPr>
          <p:cNvSpPr txBox="1"/>
          <p:nvPr/>
        </p:nvSpPr>
        <p:spPr>
          <a:xfrm>
            <a:off x="2827872" y="1578276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6745-0C1D-1CF7-798B-082DEB0C5DB9}"/>
              </a:ext>
            </a:extLst>
          </p:cNvPr>
          <p:cNvSpPr txBox="1"/>
          <p:nvPr/>
        </p:nvSpPr>
        <p:spPr>
          <a:xfrm>
            <a:off x="8778416" y="142135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346974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6B400-C9D4-D5A9-A86A-B04D38D5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3" y="1701113"/>
            <a:ext cx="5310456" cy="5005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8565160" cy="880844"/>
          </a:xfrm>
        </p:spPr>
        <p:txBody>
          <a:bodyPr>
            <a:normAutofit/>
          </a:bodyPr>
          <a:lstStyle/>
          <a:p>
            <a:r>
              <a:rPr lang="en-CA" sz="3000" dirty="0"/>
              <a:t>5. Model fit (SEC): Historical Survey (length and 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9211781" y="417342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Observed data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A36CC-5C4E-0FF2-A9AC-7E3377C9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10" y="1721471"/>
            <a:ext cx="5347704" cy="496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615A8-04F8-A31F-9DAC-E25592CA4EEC}"/>
              </a:ext>
            </a:extLst>
          </p:cNvPr>
          <p:cNvSpPr txBox="1"/>
          <p:nvPr/>
        </p:nvSpPr>
        <p:spPr>
          <a:xfrm>
            <a:off x="796954" y="1128319"/>
            <a:ext cx="51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Is this indicative of recreational fishery selectivity?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2B8FE-3300-6F93-C9E7-97DD1EE8D090}"/>
              </a:ext>
            </a:extLst>
          </p:cNvPr>
          <p:cNvSpPr txBox="1"/>
          <p:nvPr/>
        </p:nvSpPr>
        <p:spPr>
          <a:xfrm>
            <a:off x="2811094" y="1506027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FB18D-B81A-252A-73B1-854AC0CA2DFD}"/>
              </a:ext>
            </a:extLst>
          </p:cNvPr>
          <p:cNvSpPr txBox="1"/>
          <p:nvPr/>
        </p:nvSpPr>
        <p:spPr>
          <a:xfrm>
            <a:off x="8563828" y="144751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417627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616794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/>
              <a:t>5. Model fit: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CA2D-E36A-6080-726C-923AF244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955" y="2266047"/>
            <a:ext cx="9333451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CA" sz="2200" dirty="0"/>
              <a:t>CPUE Indices are preliminary and have issues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Catch fit is perfect (conditioned on catch) but perhaps should include uncertainty. 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age composition data is excellent</a:t>
            </a:r>
          </a:p>
          <a:p>
            <a:pPr>
              <a:spcAft>
                <a:spcPts val="1800"/>
              </a:spcAft>
            </a:pPr>
            <a:r>
              <a:rPr lang="en-CA" sz="2200" dirty="0"/>
              <a:t>Fit to length composition cannot approximate the width of the distribution (CV of length at age?). </a:t>
            </a:r>
          </a:p>
          <a:p>
            <a:pPr>
              <a:spcAft>
                <a:spcPts val="1800"/>
              </a:spcAft>
            </a:pP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21126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99" y="50231"/>
            <a:ext cx="2144086" cy="1325563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9" r="3462" b="11227"/>
          <a:stretch/>
        </p:blipFill>
        <p:spPr>
          <a:xfrm>
            <a:off x="2815903" y="276837"/>
            <a:ext cx="3719763" cy="212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2778155" y="2336314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2715238" y="4550227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16697" b="12783"/>
          <a:stretch/>
        </p:blipFill>
        <p:spPr>
          <a:xfrm>
            <a:off x="7122253" y="327926"/>
            <a:ext cx="3611461" cy="202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16575" b="11988"/>
          <a:stretch/>
        </p:blipFill>
        <p:spPr>
          <a:xfrm>
            <a:off x="7169708" y="2414366"/>
            <a:ext cx="3601755" cy="2057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36" r="5474" b="12171"/>
          <a:stretch/>
        </p:blipFill>
        <p:spPr>
          <a:xfrm>
            <a:off x="6914711" y="4550227"/>
            <a:ext cx="3699389" cy="2089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8708473" y="0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4735755" y="-849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158109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1DA7-DA2A-0733-804A-636FDBE6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87" y="276837"/>
            <a:ext cx="3373073" cy="1325563"/>
          </a:xfrm>
        </p:spPr>
        <p:txBody>
          <a:bodyPr>
            <a:normAutofit/>
          </a:bodyPr>
          <a:lstStyle/>
          <a:p>
            <a:r>
              <a:rPr lang="en-CA" sz="3200" dirty="0"/>
              <a:t>6. Model estimates: SSB &amp;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3B9E-91BA-4151-4BF9-A898E393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r="3462" b="11227"/>
          <a:stretch/>
        </p:blipFill>
        <p:spPr>
          <a:xfrm>
            <a:off x="3981331" y="2055303"/>
            <a:ext cx="3719763" cy="2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5500A-B33A-6E86-DE25-231FC192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2" b="11199"/>
          <a:stretch/>
        </p:blipFill>
        <p:spPr>
          <a:xfrm>
            <a:off x="3948419" y="2403426"/>
            <a:ext cx="3903676" cy="221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F756-3B3C-28B8-DB3C-BCDAD4EEF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69" r="4235" b="11132"/>
          <a:stretch/>
        </p:blipFill>
        <p:spPr>
          <a:xfrm>
            <a:off x="3885502" y="4617339"/>
            <a:ext cx="3815592" cy="21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1C857-4195-75C6-4EDD-7EA1E9CA9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2" t="20341" b="12783"/>
          <a:stretch/>
        </p:blipFill>
        <p:spPr>
          <a:xfrm>
            <a:off x="8247773" y="2143386"/>
            <a:ext cx="3611461" cy="179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4587E-55D7-2B3C-D06E-B5F998A1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3" t="26032" b="11988"/>
          <a:stretch/>
        </p:blipFill>
        <p:spPr>
          <a:xfrm>
            <a:off x="8306415" y="3965041"/>
            <a:ext cx="3601755" cy="3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A4F1A-0249-73E7-3160-00C9E9241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36" r="5474" b="12171"/>
          <a:stretch/>
        </p:blipFill>
        <p:spPr>
          <a:xfrm>
            <a:off x="8080780" y="5935211"/>
            <a:ext cx="3699389" cy="587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09707-D2B0-C3BC-CD44-B59A85CD3030}"/>
              </a:ext>
            </a:extLst>
          </p:cNvPr>
          <p:cNvSpPr txBox="1"/>
          <p:nvPr/>
        </p:nvSpPr>
        <p:spPr>
          <a:xfrm>
            <a:off x="9728456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NEC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8B8BC-E2D5-C5CE-C36A-1D5AB145F83B}"/>
              </a:ext>
            </a:extLst>
          </p:cNvPr>
          <p:cNvSpPr txBox="1"/>
          <p:nvPr/>
        </p:nvSpPr>
        <p:spPr>
          <a:xfrm>
            <a:off x="5482753" y="679405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74C2F-536E-89C7-DD7A-2D5614FA6BBB}"/>
              </a:ext>
            </a:extLst>
          </p:cNvPr>
          <p:cNvSpPr txBox="1"/>
          <p:nvPr/>
        </p:nvSpPr>
        <p:spPr>
          <a:xfrm>
            <a:off x="406865" y="1841383"/>
            <a:ext cx="34101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Very large differences in estimated recreational exploitation rate among SEC and NEC areas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Extremely high estimated exploitation rate of the recreational fleet in SEC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Exploitation rate more comparable among recreational and commercial fleets in the NEC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NEC a much smaller stock (unfished)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What outputs do you need (quantities, reference points)?</a:t>
            </a:r>
          </a:p>
        </p:txBody>
      </p:sp>
    </p:spTree>
    <p:extLst>
      <p:ext uri="{BB962C8B-B14F-4D97-AF65-F5344CB8AC3E}">
        <p14:creationId xmlns:p14="http://schemas.microsoft.com/office/powerpoint/2010/main" val="278845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2B7E-E808-9FF0-9F61-7EEEAB62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1" y="730046"/>
            <a:ext cx="10515600" cy="1325563"/>
          </a:xfrm>
        </p:spPr>
        <p:txBody>
          <a:bodyPr/>
          <a:lstStyle/>
          <a:p>
            <a:r>
              <a:rPr lang="en-CA" dirty="0"/>
              <a:t>6.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B786C-8AB8-44B4-78E6-1D286EC83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203" y="2182157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dirty="0"/>
              <a:t>Revise following feedback</a:t>
            </a:r>
          </a:p>
          <a:p>
            <a:pPr>
              <a:spcAft>
                <a:spcPts val="1200"/>
              </a:spcAft>
            </a:pPr>
            <a:r>
              <a:rPr lang="en-CA" dirty="0"/>
              <a:t>Document assessment results</a:t>
            </a:r>
          </a:p>
          <a:p>
            <a:pPr>
              <a:spcAft>
                <a:spcPts val="1200"/>
              </a:spcAft>
            </a:pPr>
            <a:r>
              <a:rPr lang="en-CA" dirty="0"/>
              <a:t>Include assessment diagnostics such as sensitivities, parameter profiles and retrospective analysis. </a:t>
            </a:r>
          </a:p>
          <a:p>
            <a:pPr>
              <a:spcAft>
                <a:spcPts val="1200"/>
              </a:spcAft>
            </a:pPr>
            <a:r>
              <a:rPr lang="en-CA" dirty="0"/>
              <a:t>Develop example management procedures</a:t>
            </a:r>
          </a:p>
          <a:p>
            <a:pPr>
              <a:spcAft>
                <a:spcPts val="1200"/>
              </a:spcAft>
            </a:pPr>
            <a:r>
              <a:rPr lang="en-CA" dirty="0"/>
              <a:t>Present preliminary closed-loop MSE-style simulation results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05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BD6E-3947-F5EB-3AB7-7AF8971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221D-428D-6BEE-59E9-4742B01F1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619" y="2208649"/>
            <a:ext cx="7420761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solidFill>
                  <a:srgbClr val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Thanks all for help getting to grips with this case study:</a:t>
            </a:r>
          </a:p>
          <a:p>
            <a:pPr marL="0" indent="0" algn="ctr">
              <a:lnSpc>
                <a:spcPct val="107000"/>
              </a:lnSpc>
              <a:spcAft>
                <a:spcPts val="1800"/>
              </a:spcAft>
              <a:buNone/>
            </a:pP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Sean Tracey, Nils </a:t>
            </a:r>
            <a:r>
              <a:rPr lang="en-CA" sz="24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Krueck</a:t>
            </a:r>
            <a:r>
              <a:rPr lang="en-CA" sz="24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Kate Stark, Alyssa Marshall, Peter Coulson, Barrett Wolfe, Katie Cresswell, Ruth Sharples.</a:t>
            </a:r>
          </a:p>
          <a:p>
            <a:pPr marL="0" indent="0" algn="ctr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1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BC0C1-2860-93B8-6CCE-08852892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90" y="973122"/>
            <a:ext cx="7589982" cy="588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AA331-B21B-5898-CBC8-605E267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Project Splash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9D71-4EEC-A36E-3F6D-3AE23CF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115" y="556669"/>
            <a:ext cx="5384554" cy="555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6261FE"/>
                </a:solidFill>
              </a:rPr>
              <a:t>http://sandflathead.bluematterscience.com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FAFA9-8F62-45CB-7B8C-C6AB1A528E49}"/>
              </a:ext>
            </a:extLst>
          </p:cNvPr>
          <p:cNvSpPr txBox="1"/>
          <p:nvPr/>
        </p:nvSpPr>
        <p:spPr>
          <a:xfrm>
            <a:off x="807441" y="1606491"/>
            <a:ext cx="3030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Project info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Background documents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Progress / priorities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Analyses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Example code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Results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Reports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CA" sz="2000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421607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6451E6-43F7-2F78-4A05-8BDE2047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1. Resources: GitHub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52BA-68AA-3C59-DF4C-07B31775921E}"/>
              </a:ext>
            </a:extLst>
          </p:cNvPr>
          <p:cNvSpPr txBox="1"/>
          <p:nvPr/>
        </p:nvSpPr>
        <p:spPr>
          <a:xfrm>
            <a:off x="713065" y="1468073"/>
            <a:ext cx="3129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source_code</a:t>
            </a:r>
            <a:r>
              <a:rPr lang="en-US" sz="2000" dirty="0">
                <a:solidFill>
                  <a:srgbClr val="6261FE"/>
                </a:solidFill>
              </a:rPr>
              <a:t> </a:t>
            </a:r>
            <a:r>
              <a:rPr lang="en-US" sz="2000" dirty="0"/>
              <a:t>has all the nasty internal functions. 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6261FE"/>
                </a:solidFill>
              </a:rPr>
              <a:t>/</a:t>
            </a:r>
            <a:r>
              <a:rPr lang="en-US" sz="2000" dirty="0" err="1">
                <a:solidFill>
                  <a:srgbClr val="6261FE"/>
                </a:solidFill>
              </a:rPr>
              <a:t>operating_models</a:t>
            </a:r>
            <a:r>
              <a:rPr lang="en-US" sz="2000" dirty="0"/>
              <a:t> has the higher level scripts for installation and OM construction (i.e., the ones you would look at first before delving into the source code). </a:t>
            </a:r>
          </a:p>
          <a:p>
            <a:endParaRPr lang="en-US" sz="2000" dirty="0"/>
          </a:p>
          <a:p>
            <a:r>
              <a:rPr lang="en-US" sz="2000" dirty="0"/>
              <a:t>The first place to go would be the ordered scripts in this directory.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BD2CB-BAA0-22A3-E321-3633442985F1}"/>
              </a:ext>
            </a:extLst>
          </p:cNvPr>
          <p:cNvSpPr txBox="1"/>
          <p:nvPr/>
        </p:nvSpPr>
        <p:spPr>
          <a:xfrm>
            <a:off x="4826816" y="245270"/>
            <a:ext cx="6096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261FE"/>
                </a:solidFill>
              </a:rPr>
              <a:t>https://github.com/bwwolfe/imas-flathead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0FA9E9-8F1E-5FFA-DE4C-9C547D20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89"/>
          <a:stretch/>
        </p:blipFill>
        <p:spPr>
          <a:xfrm>
            <a:off x="4928532" y="705593"/>
            <a:ext cx="5041783" cy="2420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131BB-65E7-AA00-02D6-5D1DF1F0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2" y="3349359"/>
            <a:ext cx="5877885" cy="32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6A1DA6-24E0-BF94-4831-257AF1FF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r="27206"/>
          <a:stretch/>
        </p:blipFill>
        <p:spPr>
          <a:xfrm>
            <a:off x="6495453" y="525409"/>
            <a:ext cx="6073199" cy="55842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844892-94D4-50CB-45C0-4392D474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Spatial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6178F-FF69-B26A-15FF-325E2BAFB1EF}"/>
              </a:ext>
            </a:extLst>
          </p:cNvPr>
          <p:cNvSpPr txBox="1"/>
          <p:nvPr/>
        </p:nvSpPr>
        <p:spPr>
          <a:xfrm>
            <a:off x="490756" y="1375794"/>
            <a:ext cx="56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Used the lowest common denominator across data-sets (‘Large region’):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0838B-A23A-E16C-6774-FEC8E1A8CFC5}"/>
              </a:ext>
            </a:extLst>
          </p:cNvPr>
          <p:cNvSpPr txBox="1"/>
          <p:nvPr/>
        </p:nvSpPr>
        <p:spPr>
          <a:xfrm>
            <a:off x="490756" y="2177320"/>
            <a:ext cx="60966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SEC:</a:t>
            </a:r>
            <a:r>
              <a:rPr lang="en-CA" dirty="0"/>
              <a:t> Derwent Estuary, Tasman, Frederick Henry/Norfolk Bay, South-eastern coast, D’entrecasteaux Channel, South, Northwest Bay, SECest, SEC</a:t>
            </a:r>
          </a:p>
          <a:p>
            <a:endParaRPr lang="en-CA" dirty="0"/>
          </a:p>
          <a:p>
            <a:r>
              <a:rPr lang="en-CA" b="1" dirty="0"/>
              <a:t>EC:</a:t>
            </a:r>
            <a:r>
              <a:rPr lang="en-CA" dirty="0"/>
              <a:t> Great Oyster Bay, Central-eastern coast, Eastern coast, Coles Bay, Georges Bay, EC</a:t>
            </a:r>
          </a:p>
          <a:p>
            <a:endParaRPr lang="en-CA" dirty="0"/>
          </a:p>
          <a:p>
            <a:r>
              <a:rPr lang="en-CA" b="1" dirty="0"/>
              <a:t>NWC:</a:t>
            </a:r>
            <a:r>
              <a:rPr lang="en-CA" dirty="0"/>
              <a:t> North-western coast, King Island, rocky cape, NWC</a:t>
            </a:r>
          </a:p>
          <a:p>
            <a:endParaRPr lang="en-CA" dirty="0"/>
          </a:p>
          <a:p>
            <a:r>
              <a:rPr lang="en-CA" b="1" dirty="0"/>
              <a:t>NEC:</a:t>
            </a:r>
            <a:r>
              <a:rPr lang="en-CA" dirty="0"/>
              <a:t> Tamar River, North-eastern coast, Flinders Island, Spring Bay, Flinders/</a:t>
            </a:r>
            <a:r>
              <a:rPr lang="en-CA" dirty="0" err="1"/>
              <a:t>Eastcoast</a:t>
            </a:r>
            <a:r>
              <a:rPr lang="en-CA" dirty="0"/>
              <a:t>, NC, EC, Deal island, Hogan group, NEC, FI</a:t>
            </a:r>
          </a:p>
          <a:p>
            <a:endParaRPr lang="en-CA" dirty="0"/>
          </a:p>
          <a:p>
            <a:r>
              <a:rPr lang="en-CA" b="1" dirty="0"/>
              <a:t>WC:</a:t>
            </a:r>
            <a:r>
              <a:rPr lang="en-CA" dirty="0"/>
              <a:t> Central-western coast, Western coast, South-western coast, unknown EAT, ECS, ET, SET, CBS, no sample</a:t>
            </a:r>
          </a:p>
        </p:txBody>
      </p:sp>
    </p:spTree>
    <p:extLst>
      <p:ext uri="{BB962C8B-B14F-4D97-AF65-F5344CB8AC3E}">
        <p14:creationId xmlns:p14="http://schemas.microsoft.com/office/powerpoint/2010/main" val="376814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8908-96B8-A593-CF13-24638AAE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0223-2D2E-7FD0-A271-42F38B79A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260" y="1792069"/>
            <a:ext cx="10515600" cy="4351338"/>
          </a:xfrm>
        </p:spPr>
        <p:txBody>
          <a:bodyPr/>
          <a:lstStyle/>
          <a:p>
            <a:r>
              <a:rPr lang="en-CA" dirty="0"/>
              <a:t>Recreational catch (patchy)</a:t>
            </a:r>
          </a:p>
          <a:p>
            <a:r>
              <a:rPr lang="en-CA" dirty="0"/>
              <a:t>Recreational effort (patchy)</a:t>
            </a:r>
          </a:p>
          <a:p>
            <a:r>
              <a:rPr lang="en-CA" dirty="0"/>
              <a:t>Standardized recreational CPUE index</a:t>
            </a:r>
          </a:p>
          <a:p>
            <a:r>
              <a:rPr lang="en-CA" dirty="0"/>
              <a:t>Historical survey age / length composition</a:t>
            </a:r>
          </a:p>
          <a:p>
            <a:r>
              <a:rPr lang="en-CA" dirty="0"/>
              <a:t>Recreational survey age / length composition</a:t>
            </a:r>
          </a:p>
          <a:p>
            <a:r>
              <a:rPr lang="en-CA" dirty="0"/>
              <a:t>Commercial catch (not WC)</a:t>
            </a:r>
          </a:p>
          <a:p>
            <a:r>
              <a:rPr lang="en-CA" dirty="0"/>
              <a:t>Commercial effort (not WC)</a:t>
            </a:r>
          </a:p>
          <a:p>
            <a:r>
              <a:rPr lang="en-CA" dirty="0"/>
              <a:t>Nominal commercial CPUE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28733-2E4D-6E8F-EBFF-412F5D136C8E}"/>
              </a:ext>
            </a:extLst>
          </p:cNvPr>
          <p:cNvSpPr txBox="1"/>
          <p:nvPr/>
        </p:nvSpPr>
        <p:spPr>
          <a:xfrm>
            <a:off x="7604620" y="1735892"/>
            <a:ext cx="4358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Model needs either complete (all years) catch or complete effort time series (can assume mean ‘spool-up’ catch)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E0D154C-370B-7C9A-B644-2558B65EB8A5}"/>
              </a:ext>
            </a:extLst>
          </p:cNvPr>
          <p:cNvSpPr/>
          <p:nvPr/>
        </p:nvSpPr>
        <p:spPr>
          <a:xfrm>
            <a:off x="6941890" y="1753299"/>
            <a:ext cx="448811" cy="95634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6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catch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0532A-08B6-FAF1-6989-78FCA00A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0" y="586805"/>
            <a:ext cx="7958145" cy="5684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3103-9742-F1D5-224C-413ED3D1F37E}"/>
              </a:ext>
            </a:extLst>
          </p:cNvPr>
          <p:cNvSpPr txBox="1"/>
          <p:nvPr/>
        </p:nvSpPr>
        <p:spPr>
          <a:xfrm>
            <a:off x="9531443" y="3863144"/>
            <a:ext cx="256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C37E1-2810-7552-2C90-01E5FA72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3" y="2075401"/>
            <a:ext cx="3609594" cy="2707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A54925-6530-C2CE-3FB5-4525E267FE87}"/>
              </a:ext>
            </a:extLst>
          </p:cNvPr>
          <p:cNvSpPr txBox="1"/>
          <p:nvPr/>
        </p:nvSpPr>
        <p:spPr>
          <a:xfrm>
            <a:off x="432034" y="1521656"/>
            <a:ext cx="26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! Linearly ramped to first observation 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6B0C1-B954-8F28-D428-3EA626B09DB3}"/>
              </a:ext>
            </a:extLst>
          </p:cNvPr>
          <p:cNvCxnSpPr/>
          <p:nvPr/>
        </p:nvCxnSpPr>
        <p:spPr>
          <a:xfrm flipV="1">
            <a:off x="725389" y="3681850"/>
            <a:ext cx="1378101" cy="3726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64575-090F-C6C1-72D3-A8C882DBC19D}"/>
              </a:ext>
            </a:extLst>
          </p:cNvPr>
          <p:cNvSpPr txBox="1"/>
          <p:nvPr/>
        </p:nvSpPr>
        <p:spPr>
          <a:xfrm>
            <a:off x="1808968" y="2537066"/>
            <a:ext cx="8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44B24-0DE0-1D05-2287-2F919218741B}"/>
              </a:ext>
            </a:extLst>
          </p:cNvPr>
          <p:cNvSpPr txBox="1"/>
          <p:nvPr/>
        </p:nvSpPr>
        <p:spPr>
          <a:xfrm>
            <a:off x="351791" y="4690011"/>
            <a:ext cx="33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Annual data available?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B050"/>
                </a:solidFill>
              </a:rPr>
              <a:t>Start date for OM spool up – or mean catch prior to 2001?</a:t>
            </a:r>
          </a:p>
        </p:txBody>
      </p:sp>
    </p:spTree>
    <p:extLst>
      <p:ext uri="{BB962C8B-B14F-4D97-AF65-F5344CB8AC3E}">
        <p14:creationId xmlns:p14="http://schemas.microsoft.com/office/powerpoint/2010/main" val="30731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4" y="339755"/>
            <a:ext cx="3552738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Recreational effort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469783" y="1581325"/>
            <a:ext cx="256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Not currently used  - the standardized CPUE is used instead.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! Linearly interpolated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5D40-23CB-82B2-67E1-BCAC620E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52" y="465589"/>
            <a:ext cx="8297551" cy="5926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AC4A9-6F4C-C623-C565-5A531C814E9B}"/>
              </a:ext>
            </a:extLst>
          </p:cNvPr>
          <p:cNvSpPr txBox="1"/>
          <p:nvPr/>
        </p:nvSpPr>
        <p:spPr>
          <a:xfrm>
            <a:off x="624980" y="4081245"/>
            <a:ext cx="205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Conditional on effort approach??</a:t>
            </a:r>
          </a:p>
        </p:txBody>
      </p:sp>
    </p:spTree>
    <p:extLst>
      <p:ext uri="{BB962C8B-B14F-4D97-AF65-F5344CB8AC3E}">
        <p14:creationId xmlns:p14="http://schemas.microsoft.com/office/powerpoint/2010/main" val="30516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AC5-9087-2A95-C876-E453333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75" y="4354567"/>
            <a:ext cx="3183563" cy="2387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9BAB7D-871F-2764-20D9-87DB9416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339755"/>
            <a:ext cx="6272121" cy="880844"/>
          </a:xfrm>
        </p:spPr>
        <p:txBody>
          <a:bodyPr>
            <a:normAutofit fontScale="90000"/>
          </a:bodyPr>
          <a:lstStyle/>
          <a:p>
            <a:r>
              <a:rPr lang="en-CA" sz="3000" dirty="0"/>
              <a:t>2. Input data: Standardized CPUE indices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CA8C-EB2B-A948-B727-CCC8D33F9ABD}"/>
              </a:ext>
            </a:extLst>
          </p:cNvPr>
          <p:cNvSpPr txBox="1"/>
          <p:nvPr/>
        </p:nvSpPr>
        <p:spPr>
          <a:xfrm>
            <a:off x="569457" y="1581325"/>
            <a:ext cx="708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log(CPUE) ~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Yr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Quarter + Region +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WaterBody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Type</a:t>
            </a:r>
          </a:p>
          <a:p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8F7C0-0E35-23A2-3F91-3154F354D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07"/>
          <a:stretch/>
        </p:blipFill>
        <p:spPr>
          <a:xfrm>
            <a:off x="4666638" y="2340171"/>
            <a:ext cx="7081183" cy="4460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D7129-A93C-D8E2-0D95-76DA6E786129}"/>
              </a:ext>
            </a:extLst>
          </p:cNvPr>
          <p:cNvSpPr txBox="1"/>
          <p:nvPr/>
        </p:nvSpPr>
        <p:spPr>
          <a:xfrm>
            <a:off x="7857072" y="1996823"/>
            <a:ext cx="866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SEC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63C3-A9C3-5B57-EF32-43A24643CF46}"/>
              </a:ext>
            </a:extLst>
          </p:cNvPr>
          <p:cNvSpPr txBox="1"/>
          <p:nvPr/>
        </p:nvSpPr>
        <p:spPr>
          <a:xfrm>
            <a:off x="8866646" y="2675814"/>
            <a:ext cx="22404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Standardized CPUE</a:t>
            </a:r>
          </a:p>
          <a:p>
            <a:r>
              <a:rPr lang="en-CA" dirty="0">
                <a:solidFill>
                  <a:srgbClr val="FF0000"/>
                </a:solidFill>
              </a:rPr>
              <a:t>OM model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CA367-8CA9-9D4D-ED97-74C72E17B053}"/>
              </a:ext>
            </a:extLst>
          </p:cNvPr>
          <p:cNvSpPr txBox="1"/>
          <p:nvPr/>
        </p:nvSpPr>
        <p:spPr>
          <a:xfrm>
            <a:off x="964700" y="2143571"/>
            <a:ext cx="349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‘Region’ is something like Tasman, Derwent 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stuary etc.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6F319-244B-84DD-5FC7-AABFDD8FCFF1}"/>
              </a:ext>
            </a:extLst>
          </p:cNvPr>
          <p:cNvSpPr txBox="1"/>
          <p:nvPr/>
        </p:nvSpPr>
        <p:spPr>
          <a:xfrm>
            <a:off x="475865" y="3029906"/>
            <a:ext cx="4190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50"/>
                </a:solidFill>
              </a:rPr>
              <a:t>Note that most of these indices still include apparent discontinuity in adjacent ‘observations’ both nominal and standardized. The model can’t get through these even with substantial error bars</a:t>
            </a:r>
          </a:p>
        </p:txBody>
      </p:sp>
    </p:spTree>
    <p:extLst>
      <p:ext uri="{BB962C8B-B14F-4D97-AF65-F5344CB8AC3E}">
        <p14:creationId xmlns:p14="http://schemas.microsoft.com/office/powerpoint/2010/main" val="239368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1320</Words>
  <Application>Microsoft Office PowerPoint</Application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Office Theme</vt:lpstr>
      <vt:lpstr>Developing A Framework for Management Decision Making for the Tasmanian Sand Flathead Fishery</vt:lpstr>
      <vt:lpstr>Contents</vt:lpstr>
      <vt:lpstr>1. Resources: Project Splash Page</vt:lpstr>
      <vt:lpstr>1. Resources: GitHub repository</vt:lpstr>
      <vt:lpstr>2. Input data: Spatial definitions</vt:lpstr>
      <vt:lpstr>2. Input data</vt:lpstr>
      <vt:lpstr>2. Input data: Recreational catch </vt:lpstr>
      <vt:lpstr>2. Input data: Recreational effort </vt:lpstr>
      <vt:lpstr>2. Input data: Standardized CPUE indices</vt:lpstr>
      <vt:lpstr>2. Input data: Recreational Survey (length and age)</vt:lpstr>
      <vt:lpstr>2. Input data: Historical Survey (length and age)</vt:lpstr>
      <vt:lpstr>2. Input data: Commercial catch </vt:lpstr>
      <vt:lpstr>2. Input data: Commercial effort </vt:lpstr>
      <vt:lpstr>2. Input data: Commercial nominal CPUE </vt:lpstr>
      <vt:lpstr>3. Model input parameters: Somatic growth</vt:lpstr>
      <vt:lpstr>3. Model input parameters: weight at length</vt:lpstr>
      <vt:lpstr>3. Model input parameters: maturity</vt:lpstr>
      <vt:lpstr>3. Model input parameters: recreational / commercial selectivity</vt:lpstr>
      <vt:lpstr>4. Assumptions</vt:lpstr>
      <vt:lpstr>5. Model fit (SEC): Catches</vt:lpstr>
      <vt:lpstr>5. Model fit (SEC): Indices</vt:lpstr>
      <vt:lpstr>5. Model fit (SEC): Recreational Survey (length and age)</vt:lpstr>
      <vt:lpstr>5. Model fit (SEC): Historical Survey (length and age)</vt:lpstr>
      <vt:lpstr>5. Model fit: Conclusions</vt:lpstr>
      <vt:lpstr>6. Model estimates: SSB &amp; F</vt:lpstr>
      <vt:lpstr>6. Model estimates: SSB &amp; F</vt:lpstr>
      <vt:lpstr>6. 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EcoTest Phase III: Simulation Testing Ecosystem Indicators</dc:title>
  <dc:creator>Thomas Carruthers</dc:creator>
  <cp:lastModifiedBy>Thomas Carruthers</cp:lastModifiedBy>
  <cp:revision>41</cp:revision>
  <dcterms:created xsi:type="dcterms:W3CDTF">2024-05-25T18:34:55Z</dcterms:created>
  <dcterms:modified xsi:type="dcterms:W3CDTF">2024-05-29T22:49:49Z</dcterms:modified>
</cp:coreProperties>
</file>